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7"/>
  </p:notesMasterIdLst>
  <p:sldIdLst>
    <p:sldId id="257" r:id="rId2"/>
    <p:sldId id="256" r:id="rId3"/>
    <p:sldId id="258" r:id="rId4"/>
    <p:sldId id="271" r:id="rId5"/>
    <p:sldId id="272" r:id="rId6"/>
    <p:sldId id="264" r:id="rId7"/>
    <p:sldId id="267" r:id="rId8"/>
    <p:sldId id="266" r:id="rId9"/>
    <p:sldId id="260" r:id="rId10"/>
    <p:sldId id="261" r:id="rId11"/>
    <p:sldId id="269" r:id="rId12"/>
    <p:sldId id="273" r:id="rId13"/>
    <p:sldId id="270" r:id="rId14"/>
    <p:sldId id="262"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5" autoAdjust="0"/>
    <p:restoredTop sz="94662" autoAdjust="0"/>
  </p:normalViewPr>
  <p:slideViewPr>
    <p:cSldViewPr>
      <p:cViewPr>
        <p:scale>
          <a:sx n="62" d="100"/>
          <a:sy n="62" d="100"/>
        </p:scale>
        <p:origin x="-2184" y="-624"/>
      </p:cViewPr>
      <p:guideLst>
        <p:guide orient="horz" pos="2160"/>
        <p:guide pos="2880"/>
      </p:guideLst>
    </p:cSldViewPr>
  </p:slideViewPr>
  <p:outlineViewPr>
    <p:cViewPr>
      <p:scale>
        <a:sx n="33" d="100"/>
        <a:sy n="33" d="100"/>
      </p:scale>
      <p:origin x="0" y="222"/>
    </p:cViewPr>
  </p:outlineViewPr>
  <p:notesTextViewPr>
    <p:cViewPr>
      <p:scale>
        <a:sx n="100" d="100"/>
        <a:sy n="100" d="100"/>
      </p:scale>
      <p:origin x="0" y="0"/>
    </p:cViewPr>
  </p:notesTextViewPr>
  <p:sorterViewPr>
    <p:cViewPr>
      <p:scale>
        <a:sx n="132" d="100"/>
        <a:sy n="132"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240115-A5F3-486E-B156-5D9D3EE9514F}" type="datetimeFigureOut">
              <a:rPr lang="en-US" smtClean="0"/>
              <a:t>10/5/2015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653677-CC4A-4998-B471-65C3F6C36500}" type="slidenum">
              <a:rPr lang="en-US" smtClean="0"/>
              <a:t>‹#›</a:t>
            </a:fld>
            <a:endParaRPr lang="en-US"/>
          </a:p>
        </p:txBody>
      </p:sp>
    </p:spTree>
    <p:extLst>
      <p:ext uri="{BB962C8B-B14F-4D97-AF65-F5344CB8AC3E}">
        <p14:creationId xmlns:p14="http://schemas.microsoft.com/office/powerpoint/2010/main" val="1181033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We commonly think of education as chief mediator</a:t>
            </a:r>
            <a:r>
              <a:rPr lang="en-US" sz="1200" kern="1200" baseline="0" dirty="0" smtClean="0">
                <a:solidFill>
                  <a:schemeClr val="tx1"/>
                </a:solidFill>
                <a:latin typeface="+mn-lt"/>
                <a:ea typeface="+mn-ea"/>
                <a:cs typeface="+mn-cs"/>
              </a:rPr>
              <a:t> of racial </a:t>
            </a:r>
            <a:r>
              <a:rPr lang="en-US" sz="1200" kern="1200" dirty="0" smtClean="0">
                <a:solidFill>
                  <a:schemeClr val="tx1"/>
                </a:solidFill>
                <a:latin typeface="+mn-lt"/>
                <a:ea typeface="+mn-ea"/>
                <a:cs typeface="+mn-cs"/>
              </a:rPr>
              <a:t>disparity; let’s look a</a:t>
            </a:r>
            <a:r>
              <a:rPr lang="en-US" sz="1200" kern="1200" baseline="0" dirty="0" smtClean="0">
                <a:solidFill>
                  <a:schemeClr val="tx1"/>
                </a:solidFill>
                <a:latin typeface="+mn-lt"/>
                <a:ea typeface="+mn-ea"/>
                <a:cs typeface="+mn-cs"/>
              </a:rPr>
              <a:t> little more closely</a:t>
            </a: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 just less-educated--Unemployment gap</a:t>
            </a:r>
            <a:r>
              <a:rPr lang="en-US" sz="1200" kern="1200" baseline="0" dirty="0" smtClean="0">
                <a:solidFill>
                  <a:schemeClr val="tx1"/>
                </a:solidFill>
                <a:latin typeface="+mn-lt"/>
                <a:ea typeface="+mn-ea"/>
                <a:cs typeface="+mn-cs"/>
              </a:rPr>
              <a:t> between b</a:t>
            </a:r>
            <a:r>
              <a:rPr lang="en-US" sz="1200" kern="1200" dirty="0" smtClean="0">
                <a:solidFill>
                  <a:schemeClr val="tx1"/>
                </a:solidFill>
                <a:latin typeface="+mn-lt"/>
                <a:ea typeface="+mn-ea"/>
                <a:cs typeface="+mn-cs"/>
              </a:rPr>
              <a:t>lack college educated black men twice that of white counterparts</a:t>
            </a:r>
          </a:p>
          <a:p>
            <a:pPr>
              <a:buNone/>
            </a:pPr>
            <a:r>
              <a:rPr lang="en-US" dirty="0" smtClean="0"/>
              <a:t>Demand for black workers is just low with not a lot to account for it (</a:t>
            </a:r>
            <a:r>
              <a:rPr lang="en-US" dirty="0" err="1" smtClean="0"/>
              <a:t>Kjohnson</a:t>
            </a:r>
            <a:r>
              <a:rPr lang="en-US" dirty="0" smtClean="0"/>
              <a:t> and Johnson, Pager)</a:t>
            </a:r>
          </a:p>
          <a:p>
            <a:pPr>
              <a:buNone/>
            </a:pPr>
            <a:r>
              <a:rPr lang="en-US" dirty="0" smtClean="0"/>
              <a:t>Earnings inequality at</a:t>
            </a:r>
            <a:r>
              <a:rPr lang="en-US" baseline="0" dirty="0" smtClean="0"/>
              <a:t> each level of education as well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8480D1D-7829-445E-877A-F43861EB8CC0}" type="slidenum">
              <a:rPr lang="en-US" smtClean="0">
                <a:solidFill>
                  <a:prstClr val="black"/>
                </a:solidFill>
              </a:rPr>
              <a:pPr/>
              <a:t>4</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C14933-13C8-49EF-8BAA-12B7D4CB8B5E}"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B7FBCC-CBC6-4BE1-B74F-C4203E91F9CF}" type="slidenum">
              <a:rPr lang="en-US" smtClean="0"/>
              <a:pPr/>
              <a:t>‹#›</a:t>
            </a:fld>
            <a:endParaRPr lang="en-US"/>
          </a:p>
        </p:txBody>
      </p:sp>
    </p:spTree>
    <p:extLst>
      <p:ext uri="{BB962C8B-B14F-4D97-AF65-F5344CB8AC3E}">
        <p14:creationId xmlns:p14="http://schemas.microsoft.com/office/powerpoint/2010/main" val="402810576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895593"/>
            <a:ext cx="7696200" cy="655638"/>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170008" y="1905000"/>
            <a:ext cx="7761605" cy="39925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C14933-13C8-49EF-8BAA-12B7D4CB8B5E}"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B7FBCC-CBC6-4BE1-B74F-C4203E91F9CF}" type="slidenum">
              <a:rPr lang="en-US" smtClean="0"/>
              <a:pPr/>
              <a:t>‹#›</a:t>
            </a:fld>
            <a:endParaRPr lang="en-US"/>
          </a:p>
        </p:txBody>
      </p:sp>
    </p:spTree>
    <p:extLst>
      <p:ext uri="{BB962C8B-B14F-4D97-AF65-F5344CB8AC3E}">
        <p14:creationId xmlns:p14="http://schemas.microsoft.com/office/powerpoint/2010/main" val="386014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C14933-13C8-49EF-8BAA-12B7D4CB8B5E}"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B7FBCC-CBC6-4BE1-B74F-C4203E91F9CF}" type="slidenum">
              <a:rPr lang="en-US" smtClean="0"/>
              <a:pPr/>
              <a:t>‹#›</a:t>
            </a:fld>
            <a:endParaRPr lang="en-US"/>
          </a:p>
        </p:txBody>
      </p:sp>
    </p:spTree>
    <p:extLst>
      <p:ext uri="{BB962C8B-B14F-4D97-AF65-F5344CB8AC3E}">
        <p14:creationId xmlns:p14="http://schemas.microsoft.com/office/powerpoint/2010/main" val="7138072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525963"/>
          </a:xfrm>
          <a:prstGeom prst="rect">
            <a:avLst/>
          </a:prstGeo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C14933-13C8-49EF-8BAA-12B7D4CB8B5E}" type="datetimeFigureOut">
              <a:rPr lang="en-US" smtClean="0"/>
              <a:pPr/>
              <a:t>10/5/2015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2B7FBCC-CBC6-4BE1-B74F-C4203E91F9CF}" type="slidenum">
              <a:rPr lang="en-US" smtClean="0"/>
              <a:pPr/>
              <a:t>‹#›</a:t>
            </a:fld>
            <a:endParaRPr lang="en-US"/>
          </a:p>
        </p:txBody>
      </p:sp>
      <p:sp>
        <p:nvSpPr>
          <p:cNvPr id="7" name="Title 6"/>
          <p:cNvSpPr>
            <a:spLocks noGrp="1"/>
          </p:cNvSpPr>
          <p:nvPr>
            <p:ph type="title"/>
          </p:nvPr>
        </p:nvSpPr>
        <p:spPr>
          <a:xfrm>
            <a:off x="457200" y="274638"/>
            <a:ext cx="8229600" cy="1143000"/>
          </a:xfrm>
          <a:prstGeom prst="rect">
            <a:avLst/>
          </a:prstGeom>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895593"/>
            <a:ext cx="7696200" cy="655638"/>
          </a:xfrm>
          <a:prstGeom prst="rect">
            <a:avLst/>
          </a:prstGeom>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74C14933-13C8-49EF-8BAA-12B7D4CB8B5E}"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B7FBCC-CBC6-4BE1-B74F-C4203E91F9CF}" type="slidenum">
              <a:rPr lang="en-US" smtClean="0"/>
              <a:pPr/>
              <a:t>‹#›</a:t>
            </a:fld>
            <a:endParaRPr lang="en-US"/>
          </a:p>
        </p:txBody>
      </p:sp>
    </p:spTree>
    <p:extLst>
      <p:ext uri="{BB962C8B-B14F-4D97-AF65-F5344CB8AC3E}">
        <p14:creationId xmlns:p14="http://schemas.microsoft.com/office/powerpoint/2010/main" val="15888438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4C14933-13C8-49EF-8BAA-12B7D4CB8B5E}" type="datetimeFigureOut">
              <a:rPr lang="en-US" smtClean="0"/>
              <a:pPr/>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B7FBCC-CBC6-4BE1-B74F-C4203E91F9CF}" type="slidenum">
              <a:rPr lang="en-US" smtClean="0"/>
              <a:pPr/>
              <a:t>‹#›</a:t>
            </a:fld>
            <a:endParaRPr lang="en-US"/>
          </a:p>
        </p:txBody>
      </p:sp>
    </p:spTree>
    <p:extLst>
      <p:ext uri="{BB962C8B-B14F-4D97-AF65-F5344CB8AC3E}">
        <p14:creationId xmlns:p14="http://schemas.microsoft.com/office/powerpoint/2010/main" val="2202744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895593"/>
            <a:ext cx="7696200" cy="655638"/>
          </a:xfrm>
          <a:prstGeom prst="rect">
            <a:avLst/>
          </a:prstGeom>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4C14933-13C8-49EF-8BAA-12B7D4CB8B5E}" type="datetimeFigureOut">
              <a:rPr lang="en-US" smtClean="0"/>
              <a:pPr/>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B7FBCC-CBC6-4BE1-B74F-C4203E91F9CF}" type="slidenum">
              <a:rPr lang="en-US" smtClean="0"/>
              <a:pPr/>
              <a:t>‹#›</a:t>
            </a:fld>
            <a:endParaRPr lang="en-US"/>
          </a:p>
        </p:txBody>
      </p:sp>
    </p:spTree>
    <p:extLst>
      <p:ext uri="{BB962C8B-B14F-4D97-AF65-F5344CB8AC3E}">
        <p14:creationId xmlns:p14="http://schemas.microsoft.com/office/powerpoint/2010/main" val="91668980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74C14933-13C8-49EF-8BAA-12B7D4CB8B5E}" type="datetimeFigureOut">
              <a:rPr lang="en-US" smtClean="0"/>
              <a:pPr/>
              <a:t>10/5/2015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B7FBCC-CBC6-4BE1-B74F-C4203E91F9CF}" type="slidenum">
              <a:rPr lang="en-US" smtClean="0"/>
              <a:pPr/>
              <a:t>‹#›</a:t>
            </a:fld>
            <a:endParaRPr lang="en-US"/>
          </a:p>
        </p:txBody>
      </p:sp>
    </p:spTree>
    <p:extLst>
      <p:ext uri="{BB962C8B-B14F-4D97-AF65-F5344CB8AC3E}">
        <p14:creationId xmlns:p14="http://schemas.microsoft.com/office/powerpoint/2010/main" val="3903455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895593"/>
            <a:ext cx="7696200" cy="655638"/>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C14933-13C8-49EF-8BAA-12B7D4CB8B5E}" type="datetimeFigureOut">
              <a:rPr lang="en-US" smtClean="0"/>
              <a:pPr/>
              <a:t>10/5/2015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B7FBCC-CBC6-4BE1-B74F-C4203E91F9CF}" type="slidenum">
              <a:rPr lang="en-US" smtClean="0"/>
              <a:pPr/>
              <a:t>‹#›</a:t>
            </a:fld>
            <a:endParaRPr lang="en-US"/>
          </a:p>
        </p:txBody>
      </p:sp>
    </p:spTree>
    <p:extLst>
      <p:ext uri="{BB962C8B-B14F-4D97-AF65-F5344CB8AC3E}">
        <p14:creationId xmlns:p14="http://schemas.microsoft.com/office/powerpoint/2010/main" val="897986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C14933-13C8-49EF-8BAA-12B7D4CB8B5E}" type="datetimeFigureOut">
              <a:rPr lang="en-US" smtClean="0"/>
              <a:pPr/>
              <a:t>10/5/2015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B7FBCC-CBC6-4BE1-B74F-C4203E91F9CF}" type="slidenum">
              <a:rPr lang="en-US" smtClean="0"/>
              <a:pPr/>
              <a:t>‹#›</a:t>
            </a:fld>
            <a:endParaRPr lang="en-US"/>
          </a:p>
        </p:txBody>
      </p:sp>
    </p:spTree>
    <p:extLst>
      <p:ext uri="{BB962C8B-B14F-4D97-AF65-F5344CB8AC3E}">
        <p14:creationId xmlns:p14="http://schemas.microsoft.com/office/powerpoint/2010/main" val="2621297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4C14933-13C8-49EF-8BAA-12B7D4CB8B5E}" type="datetimeFigureOut">
              <a:rPr lang="en-US" smtClean="0"/>
              <a:pPr/>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B7FBCC-CBC6-4BE1-B74F-C4203E91F9CF}" type="slidenum">
              <a:rPr lang="en-US" smtClean="0"/>
              <a:pPr/>
              <a:t>‹#›</a:t>
            </a:fld>
            <a:endParaRPr lang="en-US"/>
          </a:p>
        </p:txBody>
      </p:sp>
    </p:spTree>
    <p:extLst>
      <p:ext uri="{BB962C8B-B14F-4D97-AF65-F5344CB8AC3E}">
        <p14:creationId xmlns:p14="http://schemas.microsoft.com/office/powerpoint/2010/main" val="2016105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C14933-13C8-49EF-8BAA-12B7D4CB8B5E}" type="datetimeFigureOut">
              <a:rPr lang="en-US" smtClean="0"/>
              <a:pPr/>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B7FBCC-CBC6-4BE1-B74F-C4203E91F9CF}" type="slidenum">
              <a:rPr lang="en-US" smtClean="0"/>
              <a:pPr/>
              <a:t>‹#›</a:t>
            </a:fld>
            <a:endParaRPr lang="en-US"/>
          </a:p>
        </p:txBody>
      </p:sp>
    </p:spTree>
    <p:extLst>
      <p:ext uri="{BB962C8B-B14F-4D97-AF65-F5344CB8AC3E}">
        <p14:creationId xmlns:p14="http://schemas.microsoft.com/office/powerpoint/2010/main" val="2117063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7000">
              <a:schemeClr val="bg2">
                <a:lumMod val="20000"/>
                <a:lumOff val="80000"/>
              </a:schemeClr>
            </a:gs>
            <a:gs pos="97000">
              <a:schemeClr val="bg2">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C14933-13C8-49EF-8BAA-12B7D4CB8B5E}" type="datetimeFigureOut">
              <a:rPr lang="en-US" smtClean="0"/>
              <a:pPr/>
              <a:t>10/5/2015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B7FBCC-CBC6-4BE1-B74F-C4203E91F9CF}" type="slidenum">
              <a:rPr lang="en-US" smtClean="0"/>
              <a:pPr/>
              <a:t>‹#›</a:t>
            </a:fld>
            <a:endParaRPr lang="en-US"/>
          </a:p>
        </p:txBody>
      </p:sp>
      <p:sp>
        <p:nvSpPr>
          <p:cNvPr id="8" name="TextBox 7"/>
          <p:cNvSpPr txBox="1"/>
          <p:nvPr/>
        </p:nvSpPr>
        <p:spPr>
          <a:xfrm rot="5400000">
            <a:off x="4683325" y="-3176709"/>
            <a:ext cx="615553" cy="7239000"/>
          </a:xfrm>
          <a:prstGeom prst="rect">
            <a:avLst/>
          </a:prstGeom>
          <a:noFill/>
        </p:spPr>
        <p:txBody>
          <a:bodyPr vert="vert270" wrap="square" rtlCol="0">
            <a:spAutoFit/>
          </a:bodyPr>
          <a:lstStyle/>
          <a:p>
            <a:pPr algn="ctr"/>
            <a:r>
              <a:rPr lang="en-US" sz="2800" b="1" dirty="0" smtClean="0">
                <a:solidFill>
                  <a:srgbClr val="005392"/>
                </a:solidFill>
                <a:latin typeface="Vijaya" panose="020B0604020202020204" pitchFamily="34" charset="0"/>
                <a:cs typeface="Vijaya" panose="020B0604020202020204" pitchFamily="34" charset="0"/>
              </a:rPr>
              <a:t>School of Labor and Employment Relations</a:t>
            </a:r>
            <a:endParaRPr lang="en-US" sz="2800" b="1" dirty="0">
              <a:solidFill>
                <a:srgbClr val="005392"/>
              </a:solidFill>
              <a:latin typeface="Vijaya" panose="020B0604020202020204" pitchFamily="34" charset="0"/>
              <a:cs typeface="Vijaya" panose="020B0604020202020204" pitchFamily="34" charset="0"/>
            </a:endParaRPr>
          </a:p>
        </p:txBody>
      </p:sp>
      <p:pic>
        <p:nvPicPr>
          <p:cNvPr id="9" name="Picture 8" descr="http://www.libraries.psu.edu/content/dam/psul/up/pram/images/markbluesolid.png"/>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04800" y="113242"/>
            <a:ext cx="1589405" cy="726440"/>
          </a:xfrm>
          <a:prstGeom prst="rect">
            <a:avLst/>
          </a:prstGeom>
          <a:noFill/>
          <a:extLst/>
        </p:spPr>
      </p:pic>
    </p:spTree>
    <p:extLst>
      <p:ext uri="{BB962C8B-B14F-4D97-AF65-F5344CB8AC3E}">
        <p14:creationId xmlns:p14="http://schemas.microsoft.com/office/powerpoint/2010/main" val="1867058869"/>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133600"/>
            <a:ext cx="8229600" cy="4525963"/>
          </a:xfrm>
        </p:spPr>
        <p:txBody>
          <a:bodyPr>
            <a:normAutofit/>
          </a:bodyPr>
          <a:lstStyle/>
          <a:p>
            <a:r>
              <a:rPr lang="en-US" dirty="0" smtClean="0"/>
              <a:t>“</a:t>
            </a:r>
            <a:r>
              <a:rPr lang="en-US" dirty="0"/>
              <a:t>In addition to different hiring processes, the government has implemented affirmative action laws and anti-discriminatory policies. Companies are required to fulfill a certain quota for their staff so that it ensures that all races are treated equally. They must go out of their way to find qualified minority workers. The hiring process works similarly to other companies, afterward.”</a:t>
            </a:r>
          </a:p>
          <a:p>
            <a:endParaRPr lang="en-US" dirty="0"/>
          </a:p>
        </p:txBody>
      </p:sp>
      <p:sp>
        <p:nvSpPr>
          <p:cNvPr id="2" name="Title 1"/>
          <p:cNvSpPr>
            <a:spLocks noGrp="1"/>
          </p:cNvSpPr>
          <p:nvPr>
            <p:ph type="title"/>
          </p:nvPr>
        </p:nvSpPr>
        <p:spPr>
          <a:xfrm>
            <a:off x="457200" y="685800"/>
            <a:ext cx="8534400" cy="758952"/>
          </a:xfrm>
        </p:spPr>
        <p:txBody>
          <a:bodyPr>
            <a:normAutofit fontScale="90000"/>
          </a:bodyPr>
          <a:lstStyle/>
          <a:p>
            <a:pPr algn="ctr"/>
            <a:r>
              <a:rPr lang="en-US" b="0" dirty="0" smtClean="0">
                <a:effectLst>
                  <a:outerShdw blurRad="38100" dist="38100" dir="2700000" algn="tl">
                    <a:srgbClr val="000000">
                      <a:alpha val="43137"/>
                    </a:srgbClr>
                  </a:outerShdw>
                </a:effectLst>
              </a:rPr>
              <a:t>Quote regarding affirmation action from student paper</a:t>
            </a:r>
            <a:endParaRPr lang="en-US" b="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754563"/>
          </a:xfrm>
        </p:spPr>
        <p:txBody>
          <a:bodyPr>
            <a:normAutofit/>
          </a:bodyPr>
          <a:lstStyle/>
          <a:p>
            <a:pPr marL="0" indent="0">
              <a:buNone/>
            </a:pPr>
            <a:endParaRPr lang="en-US" dirty="0"/>
          </a:p>
          <a:p>
            <a:pPr marL="0" indent="0" algn="ctr">
              <a:buNone/>
            </a:pPr>
            <a:r>
              <a:rPr lang="en-US" dirty="0"/>
              <a:t>NFL’s Rooney Rule</a:t>
            </a:r>
          </a:p>
          <a:p>
            <a:r>
              <a:rPr lang="en-US" dirty="0"/>
              <a:t>-this process acknowledges that ‘normal’ means of hiring in NFL is in fact exclusionary and seeks to change that</a:t>
            </a:r>
          </a:p>
          <a:p>
            <a:r>
              <a:rPr lang="en-US" dirty="0"/>
              <a:t>-the ‘normal’ process is not race-neutral</a:t>
            </a:r>
          </a:p>
          <a:p>
            <a:r>
              <a:rPr lang="en-US" dirty="0" smtClean="0"/>
              <a:t>-‘</a:t>
            </a:r>
            <a:r>
              <a:rPr lang="en-US" dirty="0"/>
              <a:t>normal’ process superficially limits the pool and overlooks talent; exclude most talented</a:t>
            </a:r>
          </a:p>
          <a:p>
            <a:endParaRPr lang="en-US" dirty="0"/>
          </a:p>
        </p:txBody>
      </p:sp>
      <p:sp>
        <p:nvSpPr>
          <p:cNvPr id="2" name="Title 1"/>
          <p:cNvSpPr>
            <a:spLocks noGrp="1"/>
          </p:cNvSpPr>
          <p:nvPr>
            <p:ph type="title"/>
          </p:nvPr>
        </p:nvSpPr>
        <p:spPr>
          <a:xfrm>
            <a:off x="457200" y="457200"/>
            <a:ext cx="8229600" cy="1143000"/>
          </a:xfrm>
        </p:spPr>
        <p:txBody>
          <a:bodyPr>
            <a:normAutofit fontScale="90000"/>
          </a:bodyPr>
          <a:lstStyle/>
          <a:p>
            <a:r>
              <a:rPr lang="en-US" dirty="0"/>
              <a:t>Example of How Affirmative Action Intended to Work</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End</a:t>
            </a:r>
            <a:br>
              <a:rPr lang="en-US" dirty="0" smtClean="0"/>
            </a:br>
            <a:endParaRPr lang="en-US" dirty="0"/>
          </a:p>
        </p:txBody>
      </p:sp>
    </p:spTree>
    <p:extLst>
      <p:ext uri="{BB962C8B-B14F-4D97-AF65-F5344CB8AC3E}">
        <p14:creationId xmlns:p14="http://schemas.microsoft.com/office/powerpoint/2010/main" val="2938040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Berkley/Harvard study of U.S. firms’ affirmative action plans (mandated and voluntary) found that the majority did not actually increase minority or female representation among management. </a:t>
            </a:r>
          </a:p>
          <a:p>
            <a:r>
              <a:rPr lang="en-US" dirty="0" smtClean="0"/>
              <a:t>The few that did were those that designated an internal accountability structure.</a:t>
            </a:r>
          </a:p>
          <a:p>
            <a:r>
              <a:rPr lang="en-US" dirty="0" smtClean="0"/>
              <a:t>The authors concluded that most were window dressing , intended to inoculate the firm against liability, or increase morale</a:t>
            </a:r>
            <a:endParaRPr lang="en-US" dirty="0"/>
          </a:p>
        </p:txBody>
      </p:sp>
      <p:sp>
        <p:nvSpPr>
          <p:cNvPr id="3" name="Title 2"/>
          <p:cNvSpPr>
            <a:spLocks noGrp="1"/>
          </p:cNvSpPr>
          <p:nvPr>
            <p:ph type="title"/>
          </p:nvPr>
        </p:nvSpPr>
        <p:spPr>
          <a:xfrm>
            <a:off x="457200" y="457200"/>
            <a:ext cx="8229600" cy="960438"/>
          </a:xfrm>
        </p:spPr>
        <p:txBody>
          <a:bodyPr>
            <a:normAutofit fontScale="90000"/>
          </a:bodyPr>
          <a:lstStyle/>
          <a:p>
            <a:r>
              <a:rPr lang="en-US" dirty="0" smtClean="0"/>
              <a:t>Effectiveness of Corporate Affirmative Action Plans</a:t>
            </a:r>
            <a:endParaRPr lang="en-US" dirty="0"/>
          </a:p>
        </p:txBody>
      </p:sp>
    </p:spTree>
    <p:extLst>
      <p:ext uri="{BB962C8B-B14F-4D97-AF65-F5344CB8AC3E}">
        <p14:creationId xmlns:p14="http://schemas.microsoft.com/office/powerpoint/2010/main" val="4044487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r>
              <a:rPr lang="en-US" dirty="0" smtClean="0"/>
              <a:t>Affirmative Action in public view</a:t>
            </a:r>
            <a:endParaRPr lang="en-US" dirty="0"/>
          </a:p>
        </p:txBody>
      </p:sp>
      <p:sp>
        <p:nvSpPr>
          <p:cNvPr id="3" name="Content Placeholder 2"/>
          <p:cNvSpPr>
            <a:spLocks noGrp="1"/>
          </p:cNvSpPr>
          <p:nvPr>
            <p:ph idx="1"/>
          </p:nvPr>
        </p:nvSpPr>
        <p:spPr/>
        <p:txBody>
          <a:bodyPr/>
          <a:lstStyle/>
          <a:p>
            <a:r>
              <a:rPr lang="en-US" dirty="0" smtClean="0"/>
              <a:t>Often portrayed as causing “reverse discrimination.”</a:t>
            </a:r>
          </a:p>
          <a:p>
            <a:r>
              <a:rPr lang="en-US" dirty="0" smtClean="0"/>
              <a:t>But there is little evidence of this. </a:t>
            </a:r>
            <a:endParaRPr lang="en-US" dirty="0"/>
          </a:p>
          <a:p>
            <a:pPr lvl="1"/>
            <a:r>
              <a:rPr lang="en-US" dirty="0" smtClean="0"/>
              <a:t>Less than 2 percent of EEOC complaints fall into category.</a:t>
            </a:r>
          </a:p>
          <a:p>
            <a:pPr lvl="1"/>
            <a:r>
              <a:rPr lang="en-US" dirty="0" smtClean="0"/>
              <a:t>Most workers aren’t hired under affirmative action framework.</a:t>
            </a:r>
          </a:p>
          <a:p>
            <a:pPr lvl="1"/>
            <a:r>
              <a:rPr lang="en-US" dirty="0" smtClean="0"/>
              <a:t>Majority of beneficiaries have been white middle-class women.</a:t>
            </a:r>
          </a:p>
          <a:p>
            <a:pPr lvl="1"/>
            <a:endParaRPr lang="en-US" dirty="0"/>
          </a:p>
        </p:txBody>
      </p:sp>
    </p:spTree>
    <p:extLst>
      <p:ext uri="{BB962C8B-B14F-4D97-AF65-F5344CB8AC3E}">
        <p14:creationId xmlns:p14="http://schemas.microsoft.com/office/powerpoint/2010/main" val="196395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4906963"/>
          </a:xfrm>
        </p:spPr>
        <p:txBody>
          <a:bodyPr>
            <a:normAutofit/>
          </a:bodyPr>
          <a:lstStyle/>
          <a:p>
            <a:r>
              <a:rPr lang="en-US" sz="2800" dirty="0"/>
              <a:t>Arguments against Affirmative </a:t>
            </a:r>
            <a:r>
              <a:rPr lang="en-US" sz="2800" dirty="0" smtClean="0"/>
              <a:t>Action</a:t>
            </a:r>
          </a:p>
          <a:p>
            <a:pPr>
              <a:buNone/>
            </a:pPr>
            <a:endParaRPr lang="en-US" sz="2800" dirty="0"/>
          </a:p>
          <a:p>
            <a:r>
              <a:rPr lang="en-US" sz="2800" dirty="0"/>
              <a:t>“People will assume minorities are hired only because of affirmative action and are not qualified</a:t>
            </a:r>
            <a:r>
              <a:rPr lang="en-US" sz="2800" dirty="0" smtClean="0"/>
              <a:t>.”</a:t>
            </a:r>
          </a:p>
          <a:p>
            <a:endParaRPr lang="en-US" sz="2800" dirty="0"/>
          </a:p>
          <a:p>
            <a:r>
              <a:rPr lang="en-US" sz="2800" dirty="0"/>
              <a:t>Is it only because of affirmative action that they assume minorities are unqualified</a:t>
            </a:r>
            <a:r>
              <a:rPr lang="en-US" sz="2800" dirty="0" smtClean="0"/>
              <a:t>.</a:t>
            </a:r>
          </a:p>
          <a:p>
            <a:endParaRPr lang="en-US" sz="2800" dirty="0"/>
          </a:p>
          <a:p>
            <a:r>
              <a:rPr lang="en-US" sz="2800" dirty="0"/>
              <a:t>“Lack of skills/less qualified” as modern-day racial stereotype.</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600" dirty="0"/>
              <a:t>Percent of doctors that are black: in 1960 (3.65%) in 2009 (4.0%)</a:t>
            </a:r>
          </a:p>
          <a:p>
            <a:endParaRPr lang="en-US" dirty="0"/>
          </a:p>
        </p:txBody>
      </p:sp>
    </p:spTree>
    <p:extLst>
      <p:ext uri="{BB962C8B-B14F-4D97-AF65-F5344CB8AC3E}">
        <p14:creationId xmlns:p14="http://schemas.microsoft.com/office/powerpoint/2010/main" val="10017234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533400" y="1828800"/>
            <a:ext cx="8229600" cy="4525963"/>
          </a:xfrm>
        </p:spPr>
        <p:txBody>
          <a:bodyPr/>
          <a:lstStyle/>
          <a:p>
            <a:r>
              <a:rPr lang="en-US" dirty="0"/>
              <a:t>“…affirmative action is often a perplexing set of policies and practices rather than a single, synchronous policy that involves the same procedure for all employers.” -Reskin</a:t>
            </a:r>
          </a:p>
          <a:p>
            <a:endParaRPr lang="en-US" dirty="0"/>
          </a:p>
        </p:txBody>
      </p:sp>
      <p:sp>
        <p:nvSpPr>
          <p:cNvPr id="2" name="Title 1"/>
          <p:cNvSpPr>
            <a:spLocks noGrp="1"/>
          </p:cNvSpPr>
          <p:nvPr>
            <p:ph type="title"/>
          </p:nvPr>
        </p:nvSpPr>
        <p:spPr>
          <a:xfrm>
            <a:off x="457200" y="457200"/>
            <a:ext cx="8229600" cy="990600"/>
          </a:xfrm>
        </p:spPr>
        <p:txBody>
          <a:bodyPr/>
          <a:lstStyle/>
          <a:p>
            <a:pPr algn="ctr"/>
            <a:r>
              <a:rPr lang="en-US" dirty="0" smtClean="0"/>
              <a:t>Affirmative Action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332037"/>
            <a:ext cx="8229600" cy="4525963"/>
          </a:xfrm>
        </p:spPr>
        <p:txBody>
          <a:bodyPr>
            <a:normAutofit/>
          </a:bodyPr>
          <a:lstStyle/>
          <a:p>
            <a:pPr marL="0" indent="0" algn="ctr">
              <a:buNone/>
            </a:pPr>
            <a:r>
              <a:rPr lang="en-US" sz="2400" dirty="0"/>
              <a:t>Perception of widespread use of affirmative action by employers contradicted by empirical evidence:  </a:t>
            </a:r>
          </a:p>
          <a:p>
            <a:r>
              <a:rPr lang="en-US" sz="2400" dirty="0"/>
              <a:t>employer audits (hire whites with same or less qualifications)</a:t>
            </a:r>
          </a:p>
          <a:p>
            <a:r>
              <a:rPr lang="en-US" sz="2400" dirty="0"/>
              <a:t>employer interviews (employers are frank in their reticence to hire blacks in particular)</a:t>
            </a:r>
          </a:p>
          <a:p>
            <a:r>
              <a:rPr lang="en-US" sz="2400" dirty="0"/>
              <a:t>market data—unemployment and wage disparities among black and white workers with same credentials</a:t>
            </a:r>
          </a:p>
          <a:p>
            <a:endParaRPr lang="en-US" dirty="0"/>
          </a:p>
        </p:txBody>
      </p:sp>
      <p:sp>
        <p:nvSpPr>
          <p:cNvPr id="2" name="Title 1"/>
          <p:cNvSpPr>
            <a:spLocks noGrp="1"/>
          </p:cNvSpPr>
          <p:nvPr>
            <p:ph type="title"/>
          </p:nvPr>
        </p:nvSpPr>
        <p:spPr>
          <a:xfrm>
            <a:off x="609600" y="990600"/>
            <a:ext cx="8382000" cy="1219200"/>
          </a:xfrm>
        </p:spPr>
        <p:txBody>
          <a:bodyPr>
            <a:normAutofit fontScale="90000"/>
          </a:bodyPr>
          <a:lstStyle/>
          <a:p>
            <a:r>
              <a:rPr lang="en-US" sz="3100" dirty="0" smtClean="0"/>
              <a:t>Perception vs. </a:t>
            </a:r>
            <a:r>
              <a:rPr lang="en-US" sz="3100" dirty="0"/>
              <a:t>E</a:t>
            </a:r>
            <a:r>
              <a:rPr lang="en-US" sz="3100" dirty="0" smtClean="0"/>
              <a:t>mpirical </a:t>
            </a:r>
            <a:r>
              <a:rPr lang="en-US" sz="3100" dirty="0"/>
              <a:t>E</a:t>
            </a:r>
            <a:r>
              <a:rPr lang="en-US" sz="3100" dirty="0" smtClean="0"/>
              <a:t>vidence: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97266029"/>
              </p:ext>
            </p:extLst>
          </p:nvPr>
        </p:nvGraphicFramePr>
        <p:xfrm>
          <a:off x="2286000" y="2514600"/>
          <a:ext cx="5562600" cy="3505200"/>
        </p:xfrm>
        <a:graphic>
          <a:graphicData uri="http://schemas.openxmlformats.org/drawingml/2006/table">
            <a:tbl>
              <a:tblPr/>
              <a:tblGrid>
                <a:gridCol w="1295400"/>
                <a:gridCol w="1295400"/>
                <a:gridCol w="1295400"/>
                <a:gridCol w="1676400"/>
              </a:tblGrid>
              <a:tr h="1279116">
                <a:tc>
                  <a:txBody>
                    <a:bodyPr/>
                    <a:lstStyle/>
                    <a:p>
                      <a:pPr algn="l" fontAlgn="b"/>
                      <a:endParaRPr lang="en-US" sz="18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r>
                        <a:rPr lang="en-US" sz="1800" b="0" i="0" u="none" strike="noStrike" dirty="0">
                          <a:solidFill>
                            <a:srgbClr val="000000"/>
                          </a:solidFill>
                          <a:latin typeface="Calibri"/>
                        </a:rPr>
                        <a:t>White</a:t>
                      </a:r>
                    </a:p>
                  </a:txBody>
                  <a:tcPr marL="9525" marR="9525" marT="9525" marB="0" anchor="ctr">
                    <a:lnL>
                      <a:noFill/>
                    </a:lnL>
                    <a:lnR w="12700" cap="flat" cmpd="sng" algn="ctr">
                      <a:solidFill>
                        <a:srgbClr val="AAAAAA"/>
                      </a:solidFill>
                      <a:prstDash val="solid"/>
                      <a:round/>
                      <a:headEnd type="none" w="med" len="med"/>
                      <a:tailEnd type="none" w="med" len="med"/>
                    </a:lnR>
                    <a:lnT>
                      <a:noFill/>
                    </a:lnT>
                    <a:lnB>
                      <a:noFill/>
                    </a:lnB>
                  </a:tcPr>
                </a:tc>
                <a:tc>
                  <a:txBody>
                    <a:bodyPr/>
                    <a:lstStyle/>
                    <a:p>
                      <a:pPr algn="l" fontAlgn="ctr"/>
                      <a:r>
                        <a:rPr lang="en-US" sz="1800" b="1" i="0" u="none" strike="noStrike" dirty="0">
                          <a:solidFill>
                            <a:srgbClr val="000000"/>
                          </a:solidFill>
                          <a:latin typeface="Verdana"/>
                        </a:rPr>
                        <a:t>Black</a:t>
                      </a:r>
                    </a:p>
                  </a:txBody>
                  <a:tcPr marL="9525" marR="9525" marT="9525" marB="0" anchor="ctr">
                    <a:lnL w="12700" cap="flat" cmpd="sng" algn="ctr">
                      <a:solidFill>
                        <a:srgbClr val="AAAAAA"/>
                      </a:solidFill>
                      <a:prstDash val="solid"/>
                      <a:round/>
                      <a:headEnd type="none" w="med" len="med"/>
                      <a:tailEnd type="none" w="med" len="med"/>
                    </a:lnL>
                    <a:lnR>
                      <a:noFill/>
                    </a:lnR>
                    <a:lnT>
                      <a:noFill/>
                    </a:lnT>
                    <a:lnB>
                      <a:noFill/>
                    </a:lnB>
                    <a:solidFill>
                      <a:srgbClr val="F6F6EF"/>
                    </a:solidFill>
                  </a:tcPr>
                </a:tc>
                <a:tc>
                  <a:txBody>
                    <a:bodyPr/>
                    <a:lstStyle/>
                    <a:p>
                      <a:pPr algn="ctr" fontAlgn="b"/>
                      <a:r>
                        <a:rPr lang="en-US" sz="1800" b="0" i="0" u="none" strike="noStrike" dirty="0" smtClean="0">
                          <a:solidFill>
                            <a:srgbClr val="000000"/>
                          </a:solidFill>
                          <a:latin typeface="Calibri"/>
                        </a:rPr>
                        <a:t>Ratio</a:t>
                      </a:r>
                      <a:r>
                        <a:rPr lang="en-US" sz="1800" b="0" i="0" u="none" strike="noStrike" baseline="0" dirty="0" smtClean="0">
                          <a:solidFill>
                            <a:srgbClr val="000000"/>
                          </a:solidFill>
                          <a:latin typeface="Calibri"/>
                        </a:rPr>
                        <a:t> of Black to White </a:t>
                      </a:r>
                      <a:r>
                        <a:rPr lang="en-US" sz="1800" b="0" i="0" u="none" strike="noStrike" baseline="0" dirty="0" smtClean="0">
                          <a:solidFill>
                            <a:srgbClr val="000000"/>
                          </a:solidFill>
                          <a:latin typeface="Calibri"/>
                        </a:rPr>
                        <a:t>Unemployment Rate</a:t>
                      </a:r>
                      <a:endParaRPr lang="en-US" sz="1800" b="0" i="0" u="none" strike="noStrike" dirty="0">
                        <a:solidFill>
                          <a:srgbClr val="000000"/>
                        </a:solidFill>
                        <a:latin typeface="Calibri"/>
                      </a:endParaRPr>
                    </a:p>
                  </a:txBody>
                  <a:tcPr marL="9525" marR="9525" marT="9525" marB="0" anchor="ctr">
                    <a:lnL>
                      <a:noFill/>
                    </a:lnL>
                    <a:lnR>
                      <a:noFill/>
                    </a:lnR>
                    <a:lnT>
                      <a:noFill/>
                    </a:lnT>
                    <a:lnB>
                      <a:noFill/>
                    </a:lnB>
                  </a:tcPr>
                </a:tc>
              </a:tr>
              <a:tr h="742028">
                <a:tc>
                  <a:txBody>
                    <a:bodyPr/>
                    <a:lstStyle/>
                    <a:p>
                      <a:pPr algn="r" fontAlgn="b"/>
                      <a:r>
                        <a:rPr lang="en-US" sz="1800" b="0" i="0" u="none" strike="noStrike" dirty="0">
                          <a:solidFill>
                            <a:srgbClr val="000000"/>
                          </a:solidFill>
                          <a:latin typeface="Calibri"/>
                        </a:rPr>
                        <a:t>Oct-07</a:t>
                      </a:r>
                    </a:p>
                  </a:txBody>
                  <a:tcPr marL="9525" marR="9525" marT="9525" marB="0" anchor="b">
                    <a:lnL>
                      <a:noFill/>
                    </a:lnL>
                    <a:lnR w="12700" cap="flat" cmpd="sng" algn="ctr">
                      <a:solidFill>
                        <a:srgbClr val="999999"/>
                      </a:solidFill>
                      <a:prstDash val="solid"/>
                      <a:round/>
                      <a:headEnd type="none" w="med" len="med"/>
                      <a:tailEnd type="none" w="med" len="med"/>
                    </a:lnR>
                    <a:lnT>
                      <a:noFill/>
                    </a:lnT>
                    <a:lnB>
                      <a:noFill/>
                    </a:lnB>
                  </a:tcPr>
                </a:tc>
                <a:tc>
                  <a:txBody>
                    <a:bodyPr/>
                    <a:lstStyle/>
                    <a:p>
                      <a:pPr algn="r" fontAlgn="ctr"/>
                      <a:r>
                        <a:rPr lang="en-US" sz="1800" b="0" i="0" u="none" strike="noStrike" dirty="0">
                          <a:solidFill>
                            <a:srgbClr val="000000"/>
                          </a:solidFill>
                          <a:latin typeface="Verdana"/>
                        </a:rPr>
                        <a:t>5.8</a:t>
                      </a:r>
                    </a:p>
                  </a:txBody>
                  <a:tcPr marL="9525" marR="952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a:noFill/>
                    </a:lnT>
                    <a:lnB w="12700" cap="flat" cmpd="sng" algn="ctr">
                      <a:solidFill>
                        <a:srgbClr val="999999"/>
                      </a:solidFill>
                      <a:prstDash val="solid"/>
                      <a:round/>
                      <a:headEnd type="none" w="med" len="med"/>
                      <a:tailEnd type="none" w="med" len="med"/>
                    </a:lnB>
                    <a:solidFill>
                      <a:srgbClr val="EEF4FF"/>
                    </a:solidFill>
                  </a:tcPr>
                </a:tc>
                <a:tc>
                  <a:txBody>
                    <a:bodyPr/>
                    <a:lstStyle/>
                    <a:p>
                      <a:pPr algn="r" fontAlgn="ctr"/>
                      <a:r>
                        <a:rPr lang="en-US" sz="1800" b="0" i="0" u="none" strike="noStrike" dirty="0">
                          <a:solidFill>
                            <a:srgbClr val="000000"/>
                          </a:solidFill>
                          <a:latin typeface="Verdana"/>
                        </a:rPr>
                        <a:t>12.3</a:t>
                      </a:r>
                    </a:p>
                  </a:txBody>
                  <a:tcPr marL="9525" marR="9525" marT="9525" marB="0" anchor="ctr">
                    <a:lnL w="12700" cap="flat" cmpd="sng" algn="ctr">
                      <a:solidFill>
                        <a:srgbClr val="999999"/>
                      </a:solidFill>
                      <a:prstDash val="solid"/>
                      <a:round/>
                      <a:headEnd type="none" w="med" len="med"/>
                      <a:tailEnd type="none" w="med" len="med"/>
                    </a:lnL>
                    <a:lnR w="12700" cap="flat" cmpd="sng" algn="ctr">
                      <a:solidFill>
                        <a:srgbClr val="AAAAAA"/>
                      </a:solidFill>
                      <a:prstDash val="solid"/>
                      <a:round/>
                      <a:headEnd type="none" w="med" len="med"/>
                      <a:tailEnd type="none" w="med" len="med"/>
                    </a:lnR>
                    <a:lnT>
                      <a:noFill/>
                    </a:lnT>
                    <a:lnB w="12700" cap="flat" cmpd="sng" algn="ctr">
                      <a:solidFill>
                        <a:srgbClr val="999999"/>
                      </a:solidFill>
                      <a:prstDash val="solid"/>
                      <a:round/>
                      <a:headEnd type="none" w="med" len="med"/>
                      <a:tailEnd type="none" w="med" len="med"/>
                    </a:lnB>
                    <a:solidFill>
                      <a:srgbClr val="EEF4FF"/>
                    </a:solidFill>
                  </a:tcPr>
                </a:tc>
                <a:tc>
                  <a:txBody>
                    <a:bodyPr/>
                    <a:lstStyle/>
                    <a:p>
                      <a:pPr algn="r" fontAlgn="b"/>
                      <a:r>
                        <a:rPr lang="en-US" sz="1800" b="0" i="0" u="none" strike="noStrike" dirty="0">
                          <a:solidFill>
                            <a:srgbClr val="000000"/>
                          </a:solidFill>
                          <a:latin typeface="Calibri"/>
                        </a:rPr>
                        <a:t>2.12</a:t>
                      </a:r>
                    </a:p>
                  </a:txBody>
                  <a:tcPr marL="9525" marR="9525" marT="9525" marB="0" anchor="ctr">
                    <a:lnL w="12700" cap="flat" cmpd="sng" algn="ctr">
                      <a:solidFill>
                        <a:srgbClr val="AAAAAA"/>
                      </a:solidFill>
                      <a:prstDash val="solid"/>
                      <a:round/>
                      <a:headEnd type="none" w="med" len="med"/>
                      <a:tailEnd type="none" w="med" len="med"/>
                    </a:lnL>
                    <a:lnR>
                      <a:noFill/>
                    </a:lnR>
                    <a:lnT>
                      <a:noFill/>
                    </a:lnT>
                    <a:lnB>
                      <a:noFill/>
                    </a:lnB>
                  </a:tcPr>
                </a:tc>
              </a:tr>
              <a:tr h="742028">
                <a:tc>
                  <a:txBody>
                    <a:bodyPr/>
                    <a:lstStyle/>
                    <a:p>
                      <a:pPr algn="r" fontAlgn="b"/>
                      <a:r>
                        <a:rPr lang="en-US" sz="1800" b="0" i="0" u="none" strike="noStrike" dirty="0">
                          <a:solidFill>
                            <a:srgbClr val="000000"/>
                          </a:solidFill>
                          <a:latin typeface="Calibri"/>
                        </a:rPr>
                        <a:t>Oct-08</a:t>
                      </a:r>
                    </a:p>
                  </a:txBody>
                  <a:tcPr marL="9525" marR="9525" marT="9525" marB="0" anchor="b">
                    <a:lnL>
                      <a:noFill/>
                    </a:lnL>
                    <a:lnR w="12700" cap="flat" cmpd="sng" algn="ctr">
                      <a:solidFill>
                        <a:srgbClr val="999999"/>
                      </a:solidFill>
                      <a:prstDash val="solid"/>
                      <a:round/>
                      <a:headEnd type="none" w="med" len="med"/>
                      <a:tailEnd type="none" w="med" len="med"/>
                    </a:lnR>
                    <a:lnT>
                      <a:noFill/>
                    </a:lnT>
                    <a:lnB>
                      <a:noFill/>
                    </a:lnB>
                  </a:tcPr>
                </a:tc>
                <a:tc>
                  <a:txBody>
                    <a:bodyPr/>
                    <a:lstStyle/>
                    <a:p>
                      <a:pPr algn="r" fontAlgn="ctr"/>
                      <a:r>
                        <a:rPr lang="en-US" sz="1800" b="0" i="0" u="none" strike="noStrike" dirty="0">
                          <a:solidFill>
                            <a:srgbClr val="000000"/>
                          </a:solidFill>
                          <a:latin typeface="Verdana"/>
                        </a:rPr>
                        <a:t>8.3</a:t>
                      </a:r>
                    </a:p>
                  </a:txBody>
                  <a:tcPr marL="9525" marR="952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r" fontAlgn="ctr"/>
                      <a:r>
                        <a:rPr lang="en-US" sz="1800" b="0" i="0" u="none" strike="noStrike" dirty="0">
                          <a:solidFill>
                            <a:srgbClr val="000000"/>
                          </a:solidFill>
                          <a:latin typeface="Verdana"/>
                        </a:rPr>
                        <a:t>16.5</a:t>
                      </a:r>
                    </a:p>
                  </a:txBody>
                  <a:tcPr marL="9525" marR="9525" marT="9525" marB="0" anchor="ctr">
                    <a:lnL w="12700" cap="flat" cmpd="sng" algn="ctr">
                      <a:solidFill>
                        <a:srgbClr val="999999"/>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FFFFFF"/>
                    </a:solidFill>
                  </a:tcPr>
                </a:tc>
                <a:tc>
                  <a:txBody>
                    <a:bodyPr/>
                    <a:lstStyle/>
                    <a:p>
                      <a:pPr algn="r" fontAlgn="b"/>
                      <a:r>
                        <a:rPr lang="en-US" sz="1800" b="0" i="0" u="none" strike="noStrike" dirty="0">
                          <a:solidFill>
                            <a:srgbClr val="000000"/>
                          </a:solidFill>
                          <a:latin typeface="Calibri"/>
                        </a:rPr>
                        <a:t>1.99</a:t>
                      </a:r>
                    </a:p>
                  </a:txBody>
                  <a:tcPr marL="9525" marR="9525" marT="9525" marB="0" anchor="ctr">
                    <a:lnL w="12700" cap="flat" cmpd="sng" algn="ctr">
                      <a:solidFill>
                        <a:srgbClr val="AAAAAA"/>
                      </a:solidFill>
                      <a:prstDash val="solid"/>
                      <a:round/>
                      <a:headEnd type="none" w="med" len="med"/>
                      <a:tailEnd type="none" w="med" len="med"/>
                    </a:lnL>
                    <a:lnR>
                      <a:noFill/>
                    </a:lnR>
                    <a:lnT>
                      <a:noFill/>
                    </a:lnT>
                    <a:lnB>
                      <a:noFill/>
                    </a:lnB>
                  </a:tcPr>
                </a:tc>
              </a:tr>
              <a:tr h="742028">
                <a:tc>
                  <a:txBody>
                    <a:bodyPr/>
                    <a:lstStyle/>
                    <a:p>
                      <a:pPr algn="r" fontAlgn="b"/>
                      <a:r>
                        <a:rPr lang="en-US" sz="1800" b="0" i="0" u="none" strike="noStrike" dirty="0">
                          <a:solidFill>
                            <a:srgbClr val="000000"/>
                          </a:solidFill>
                          <a:latin typeface="Calibri"/>
                        </a:rPr>
                        <a:t>Oct-09</a:t>
                      </a:r>
                    </a:p>
                  </a:txBody>
                  <a:tcPr marL="9525" marR="9525" marT="9525" marB="0" anchor="b">
                    <a:lnL>
                      <a:noFill/>
                    </a:lnL>
                    <a:lnR w="12700" cap="flat" cmpd="sng" algn="ctr">
                      <a:solidFill>
                        <a:srgbClr val="999999"/>
                      </a:solidFill>
                      <a:prstDash val="solid"/>
                      <a:round/>
                      <a:headEnd type="none" w="med" len="med"/>
                      <a:tailEnd type="none" w="med" len="med"/>
                    </a:lnR>
                    <a:lnT>
                      <a:noFill/>
                    </a:lnT>
                    <a:lnB>
                      <a:noFill/>
                    </a:lnB>
                  </a:tcPr>
                </a:tc>
                <a:tc>
                  <a:txBody>
                    <a:bodyPr/>
                    <a:lstStyle/>
                    <a:p>
                      <a:pPr algn="r" fontAlgn="ctr"/>
                      <a:r>
                        <a:rPr lang="en-US" sz="1800" b="0" i="0" u="none" strike="noStrike" dirty="0">
                          <a:solidFill>
                            <a:srgbClr val="000000"/>
                          </a:solidFill>
                          <a:latin typeface="Verdana"/>
                        </a:rPr>
                        <a:t>13.2</a:t>
                      </a:r>
                    </a:p>
                  </a:txBody>
                  <a:tcPr marL="9525" marR="952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EEF4FF"/>
                    </a:solidFill>
                  </a:tcPr>
                </a:tc>
                <a:tc>
                  <a:txBody>
                    <a:bodyPr/>
                    <a:lstStyle/>
                    <a:p>
                      <a:pPr algn="r" fontAlgn="ctr"/>
                      <a:r>
                        <a:rPr lang="en-US" sz="1800" b="0" i="0" u="none" strike="noStrike" dirty="0">
                          <a:solidFill>
                            <a:srgbClr val="000000"/>
                          </a:solidFill>
                          <a:latin typeface="Verdana"/>
                        </a:rPr>
                        <a:t>22</a:t>
                      </a:r>
                    </a:p>
                  </a:txBody>
                  <a:tcPr marL="9525" marR="9525" marT="9525" marB="0" anchor="ctr">
                    <a:lnL w="12700" cap="flat" cmpd="sng" algn="ctr">
                      <a:solidFill>
                        <a:srgbClr val="999999"/>
                      </a:solidFill>
                      <a:prstDash val="solid"/>
                      <a:round/>
                      <a:headEnd type="none" w="med" len="med"/>
                      <a:tailEnd type="none" w="med" len="med"/>
                    </a:lnL>
                    <a:lnR w="12700" cap="flat" cmpd="sng" algn="ctr">
                      <a:solidFill>
                        <a:srgbClr val="AAAAAA"/>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AAAAAA"/>
                      </a:solidFill>
                      <a:prstDash val="solid"/>
                      <a:round/>
                      <a:headEnd type="none" w="med" len="med"/>
                      <a:tailEnd type="none" w="med" len="med"/>
                    </a:lnB>
                    <a:solidFill>
                      <a:srgbClr val="EEF4FF"/>
                    </a:solidFill>
                  </a:tcPr>
                </a:tc>
                <a:tc>
                  <a:txBody>
                    <a:bodyPr/>
                    <a:lstStyle/>
                    <a:p>
                      <a:pPr algn="r" fontAlgn="b"/>
                      <a:r>
                        <a:rPr lang="en-US" sz="1800" b="0" i="0" u="none" strike="noStrike" dirty="0">
                          <a:solidFill>
                            <a:srgbClr val="000000"/>
                          </a:solidFill>
                          <a:latin typeface="Calibri"/>
                        </a:rPr>
                        <a:t>1.67</a:t>
                      </a:r>
                    </a:p>
                  </a:txBody>
                  <a:tcPr marL="9525" marR="9525" marT="9525" marB="0" anchor="ctr">
                    <a:lnL w="12700" cap="flat" cmpd="sng" algn="ctr">
                      <a:solidFill>
                        <a:srgbClr val="AAAAAA"/>
                      </a:solidFill>
                      <a:prstDash val="solid"/>
                      <a:round/>
                      <a:headEnd type="none" w="med" len="med"/>
                      <a:tailEnd type="none" w="med" len="med"/>
                    </a:lnL>
                    <a:lnR>
                      <a:noFill/>
                    </a:lnR>
                    <a:lnT>
                      <a:noFill/>
                    </a:lnT>
                    <a:lnB>
                      <a:noFill/>
                    </a:lnB>
                  </a:tcPr>
                </a:tc>
              </a:tr>
            </a:tbl>
          </a:graphicData>
        </a:graphic>
      </p:graphicFrame>
      <p:sp>
        <p:nvSpPr>
          <p:cNvPr id="25626" name="TextBox 2"/>
          <p:cNvSpPr txBox="1">
            <a:spLocks noChangeArrowheads="1"/>
          </p:cNvSpPr>
          <p:nvPr/>
        </p:nvSpPr>
        <p:spPr bwMode="auto">
          <a:xfrm>
            <a:off x="2286000" y="1219200"/>
            <a:ext cx="5180013" cy="1200150"/>
          </a:xfrm>
          <a:prstGeom prst="rect">
            <a:avLst/>
          </a:prstGeom>
          <a:noFill/>
          <a:ln w="9525">
            <a:noFill/>
            <a:miter lim="800000"/>
            <a:headEnd/>
            <a:tailEnd/>
          </a:ln>
        </p:spPr>
        <p:txBody>
          <a:bodyPr wrap="none">
            <a:spAutoFit/>
          </a:bodyPr>
          <a:lstStyle/>
          <a:p>
            <a:pPr algn="ctr"/>
            <a:r>
              <a:rPr lang="en-US" sz="2400" dirty="0">
                <a:solidFill>
                  <a:srgbClr val="000000"/>
                </a:solidFill>
                <a:latin typeface="Calibri" charset="0"/>
              </a:rPr>
              <a:t>Comparison of Unemployment Rates of </a:t>
            </a:r>
            <a:br>
              <a:rPr lang="en-US" sz="2400" dirty="0">
                <a:solidFill>
                  <a:srgbClr val="000000"/>
                </a:solidFill>
                <a:latin typeface="Calibri" charset="0"/>
              </a:rPr>
            </a:br>
            <a:r>
              <a:rPr lang="en-US" sz="2400" dirty="0">
                <a:solidFill>
                  <a:srgbClr val="000000"/>
                </a:solidFill>
                <a:latin typeface="Calibri" charset="0"/>
              </a:rPr>
              <a:t>Black and White Workers</a:t>
            </a:r>
          </a:p>
          <a:p>
            <a:pPr algn="ctr"/>
            <a:r>
              <a:rPr lang="en-US" sz="2400" dirty="0">
                <a:solidFill>
                  <a:srgbClr val="000000"/>
                </a:solidFill>
                <a:latin typeface="Calibri" charset="0"/>
              </a:rPr>
              <a:t>With Less than High School Education</a:t>
            </a:r>
          </a:p>
        </p:txBody>
      </p:sp>
    </p:spTree>
    <p:extLst>
      <p:ext uri="{BB962C8B-B14F-4D97-AF65-F5344CB8AC3E}">
        <p14:creationId xmlns:p14="http://schemas.microsoft.com/office/powerpoint/2010/main" val="3755202899"/>
      </p:ext>
    </p:extLst>
  </p:cSld>
  <p:clrMapOvr>
    <a:masterClrMapping/>
  </p:clrMapOvr>
  <p:transition advClick="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Not Just Dropouts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In the same year (2008), the unemployment rate of college-educated black men was TWICE that of college-educated white men</a:t>
            </a:r>
            <a:r>
              <a:rPr lang="en-US" dirty="0" smtClean="0"/>
              <a:t>.</a:t>
            </a:r>
          </a:p>
          <a:p>
            <a:pPr marL="0" indent="0">
              <a:buNone/>
            </a:pPr>
            <a:endParaRPr lang="en-US" dirty="0"/>
          </a:p>
          <a:p>
            <a:pPr marL="0" indent="0">
              <a:buNone/>
            </a:pPr>
            <a:r>
              <a:rPr lang="en-US" dirty="0" smtClean="0"/>
              <a:t>Employment audit: n.pr/1GkleeZ</a:t>
            </a:r>
            <a:endParaRPr lang="en-US" dirty="0"/>
          </a:p>
        </p:txBody>
      </p:sp>
    </p:spTree>
    <p:extLst>
      <p:ext uri="{BB962C8B-B14F-4D97-AF65-F5344CB8AC3E}">
        <p14:creationId xmlns:p14="http://schemas.microsoft.com/office/powerpoint/2010/main" val="3470397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r>
              <a:rPr lang="en-US" dirty="0" smtClean="0"/>
              <a:t>Efforts to Uproot Disparities</a:t>
            </a:r>
            <a:endParaRPr lang="en-US" dirty="0"/>
          </a:p>
        </p:txBody>
      </p:sp>
      <p:sp>
        <p:nvSpPr>
          <p:cNvPr id="3" name="Content Placeholder 2"/>
          <p:cNvSpPr>
            <a:spLocks noGrp="1"/>
          </p:cNvSpPr>
          <p:nvPr>
            <p:ph idx="1"/>
          </p:nvPr>
        </p:nvSpPr>
        <p:spPr/>
        <p:txBody>
          <a:bodyPr/>
          <a:lstStyle/>
          <a:p>
            <a:r>
              <a:rPr lang="en-US" dirty="0" smtClean="0"/>
              <a:t>Civil Rights Act of 1964 (title VII)</a:t>
            </a:r>
          </a:p>
          <a:p>
            <a:pPr lvl="1"/>
            <a:r>
              <a:rPr lang="en-US" dirty="0" smtClean="0"/>
              <a:t>EEOC is established and regulates law (although is very underfunded)</a:t>
            </a:r>
          </a:p>
          <a:p>
            <a:pPr lvl="1"/>
            <a:r>
              <a:rPr lang="en-US" dirty="0" smtClean="0"/>
              <a:t>BUT only people working in companies bigger than 50 people are covered under the law.</a:t>
            </a:r>
          </a:p>
          <a:p>
            <a:r>
              <a:rPr lang="en-US" dirty="0" smtClean="0"/>
              <a:t>Affirmative Action</a:t>
            </a:r>
          </a:p>
          <a:p>
            <a:pPr lvl="1"/>
            <a:r>
              <a:rPr lang="en-US" dirty="0" smtClean="0"/>
              <a:t>First introduced under the Johnson administration (part of Executive Order 11246) which directed contractors to “take affirmative action to ensure that applicants are employed… without regard to their race, creed, color, or national origin.”)</a:t>
            </a:r>
            <a:endParaRPr lang="en-US" dirty="0"/>
          </a:p>
        </p:txBody>
      </p:sp>
    </p:spTree>
    <p:extLst>
      <p:ext uri="{BB962C8B-B14F-4D97-AF65-F5344CB8AC3E}">
        <p14:creationId xmlns:p14="http://schemas.microsoft.com/office/powerpoint/2010/main" val="38479712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525963"/>
          </a:xfrm>
        </p:spPr>
        <p:txBody>
          <a:bodyPr/>
          <a:lstStyle/>
          <a:p>
            <a:r>
              <a:rPr lang="en-US" dirty="0" smtClean="0"/>
              <a:t>Public sector: local, state, and Federal agencies</a:t>
            </a:r>
          </a:p>
          <a:p>
            <a:r>
              <a:rPr lang="en-US" dirty="0" smtClean="0"/>
              <a:t>Private sector: Mandated via judicial action or government contract</a:t>
            </a:r>
          </a:p>
          <a:p>
            <a:r>
              <a:rPr lang="en-US" dirty="0"/>
              <a:t>Private sector: </a:t>
            </a:r>
            <a:r>
              <a:rPr lang="en-US" dirty="0" smtClean="0"/>
              <a:t>Voluntary</a:t>
            </a:r>
            <a:endParaRPr lang="en-US" dirty="0"/>
          </a:p>
        </p:txBody>
      </p:sp>
      <p:sp>
        <p:nvSpPr>
          <p:cNvPr id="3" name="Title 2"/>
          <p:cNvSpPr>
            <a:spLocks noGrp="1"/>
          </p:cNvSpPr>
          <p:nvPr>
            <p:ph type="title"/>
          </p:nvPr>
        </p:nvSpPr>
        <p:spPr>
          <a:xfrm>
            <a:off x="457200" y="457200"/>
            <a:ext cx="8229600" cy="960438"/>
          </a:xfrm>
        </p:spPr>
        <p:txBody>
          <a:bodyPr/>
          <a:lstStyle/>
          <a:p>
            <a:r>
              <a:rPr lang="en-US" dirty="0" smtClean="0"/>
              <a:t>What are the three types of affirmative action?</a:t>
            </a:r>
            <a:endParaRPr lang="en-US" dirty="0"/>
          </a:p>
        </p:txBody>
      </p:sp>
    </p:spTree>
    <p:extLst>
      <p:ext uri="{BB962C8B-B14F-4D97-AF65-F5344CB8AC3E}">
        <p14:creationId xmlns:p14="http://schemas.microsoft.com/office/powerpoint/2010/main" val="2736127642"/>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p>
            <a:r>
              <a:rPr lang="en-US" dirty="0" smtClean="0"/>
              <a:t>What about corporate practices?</a:t>
            </a:r>
            <a:endParaRPr lang="en-US" dirty="0"/>
          </a:p>
        </p:txBody>
      </p:sp>
      <p:sp>
        <p:nvSpPr>
          <p:cNvPr id="3" name="Content Placeholder 2"/>
          <p:cNvSpPr>
            <a:spLocks noGrp="1"/>
          </p:cNvSpPr>
          <p:nvPr>
            <p:ph idx="1"/>
          </p:nvPr>
        </p:nvSpPr>
        <p:spPr/>
        <p:txBody>
          <a:bodyPr>
            <a:normAutofit fontScale="70000" lnSpcReduction="20000"/>
          </a:bodyPr>
          <a:lstStyle/>
          <a:p>
            <a:r>
              <a:rPr lang="en-US" dirty="0"/>
              <a:t>Berkley/Harvard study of U.S. firms’ </a:t>
            </a:r>
            <a:r>
              <a:rPr lang="en-US" dirty="0" smtClean="0"/>
              <a:t>affirmative action plans </a:t>
            </a:r>
            <a:r>
              <a:rPr lang="en-US" dirty="0" smtClean="0"/>
              <a:t>produced </a:t>
            </a:r>
            <a:r>
              <a:rPr lang="en-US" dirty="0" smtClean="0"/>
              <a:t>one of most systematic comparisons of corporate diversity programs.</a:t>
            </a:r>
          </a:p>
          <a:p>
            <a:pPr lvl="1"/>
            <a:r>
              <a:rPr lang="en-US" dirty="0" smtClean="0"/>
              <a:t>Found that the most prevalent HR practices </a:t>
            </a:r>
            <a:r>
              <a:rPr lang="en-US" dirty="0" smtClean="0"/>
              <a:t>and </a:t>
            </a:r>
            <a:r>
              <a:rPr lang="en-US" dirty="0" smtClean="0"/>
              <a:t>the </a:t>
            </a:r>
            <a:r>
              <a:rPr lang="en-US" dirty="0"/>
              <a:t>majority </a:t>
            </a:r>
            <a:r>
              <a:rPr lang="en-US" dirty="0" smtClean="0"/>
              <a:t>of firms did </a:t>
            </a:r>
            <a:r>
              <a:rPr lang="en-US" dirty="0"/>
              <a:t>not actually increase minority or female representation among management </a:t>
            </a:r>
            <a:endParaRPr lang="en-US" dirty="0" smtClean="0"/>
          </a:p>
          <a:p>
            <a:pPr lvl="1"/>
            <a:r>
              <a:rPr lang="en-US" dirty="0" smtClean="0"/>
              <a:t>Diversity </a:t>
            </a:r>
            <a:r>
              <a:rPr lang="en-US" dirty="0" smtClean="0"/>
              <a:t>training has little effect.</a:t>
            </a:r>
          </a:p>
          <a:p>
            <a:pPr lvl="1"/>
            <a:r>
              <a:rPr lang="en-US" dirty="0" smtClean="0"/>
              <a:t>Mentoring programs appear not effective.</a:t>
            </a:r>
          </a:p>
          <a:p>
            <a:pPr lvl="1"/>
            <a:r>
              <a:rPr lang="en-US" dirty="0" smtClean="0"/>
              <a:t>Networking programs also appeared not effective.</a:t>
            </a:r>
          </a:p>
          <a:p>
            <a:pPr lvl="1"/>
            <a:r>
              <a:rPr lang="en-US" dirty="0" smtClean="0"/>
              <a:t>Many hiring strategies backfired!</a:t>
            </a:r>
          </a:p>
          <a:p>
            <a:endParaRPr lang="en-US" dirty="0" smtClean="0"/>
          </a:p>
          <a:p>
            <a:r>
              <a:rPr lang="en-US" dirty="0" smtClean="0"/>
              <a:t>What did work?</a:t>
            </a:r>
          </a:p>
          <a:p>
            <a:pPr lvl="1"/>
            <a:r>
              <a:rPr lang="en-US" dirty="0" smtClean="0"/>
              <a:t>Efforts to build responsibility for equal opportunity into all aspects of organizational </a:t>
            </a:r>
            <a:r>
              <a:rPr lang="en-US" dirty="0" smtClean="0"/>
              <a:t>structure: accountability structure.</a:t>
            </a:r>
            <a:endParaRPr lang="en-US" dirty="0" smtClean="0"/>
          </a:p>
          <a:p>
            <a:pPr lvl="2"/>
            <a:r>
              <a:rPr lang="en-US" dirty="0" smtClean="0"/>
              <a:t>Everyone is made responsible for goal of a more diverse workforce.</a:t>
            </a:r>
            <a:endParaRPr lang="en-US" dirty="0"/>
          </a:p>
        </p:txBody>
      </p:sp>
    </p:spTree>
    <p:extLst>
      <p:ext uri="{BB962C8B-B14F-4D97-AF65-F5344CB8AC3E}">
        <p14:creationId xmlns:p14="http://schemas.microsoft.com/office/powerpoint/2010/main" val="1930246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Affirmative Action Realities</a:t>
            </a:r>
            <a:endParaRPr lang="en-US" dirty="0"/>
          </a:p>
        </p:txBody>
      </p:sp>
      <p:sp>
        <p:nvSpPr>
          <p:cNvPr id="6" name="Content Placeholder 5"/>
          <p:cNvSpPr>
            <a:spLocks noGrp="1"/>
          </p:cNvSpPr>
          <p:nvPr>
            <p:ph idx="4294967295"/>
          </p:nvPr>
        </p:nvSpPr>
        <p:spPr>
          <a:xfrm>
            <a:off x="0" y="1481138"/>
            <a:ext cx="8229600" cy="4525962"/>
          </a:xfrm>
          <a:prstGeom prst="rect">
            <a:avLst/>
          </a:prstGeom>
        </p:spPr>
        <p:txBody>
          <a:bodyPr>
            <a:normAutofit fontScale="92500" lnSpcReduction="20000"/>
          </a:bodyPr>
          <a:lstStyle/>
          <a:p>
            <a:r>
              <a:rPr lang="en-US" sz="3200" dirty="0"/>
              <a:t>3% of American firms under mandate to practice affirmative action; </a:t>
            </a:r>
            <a:endParaRPr lang="en-US" sz="3200" dirty="0" smtClean="0"/>
          </a:p>
          <a:p>
            <a:r>
              <a:rPr lang="en-US" sz="3200" dirty="0" smtClean="0"/>
              <a:t>These </a:t>
            </a:r>
            <a:r>
              <a:rPr lang="en-US" sz="3200" dirty="0"/>
              <a:t>tend to be large firms which includes about 20% of labor force</a:t>
            </a:r>
            <a:r>
              <a:rPr lang="en-US" sz="3200" dirty="0" smtClean="0"/>
              <a:t>.</a:t>
            </a:r>
          </a:p>
          <a:p>
            <a:r>
              <a:rPr lang="en-US" sz="3200" dirty="0" smtClean="0"/>
              <a:t>Lack of enforcement: those that are under mandate still show underrepresentation. </a:t>
            </a:r>
          </a:p>
          <a:p>
            <a:r>
              <a:rPr lang="en-US" dirty="0" smtClean="0"/>
              <a:t>EEOC </a:t>
            </a:r>
            <a:r>
              <a:rPr lang="en-US" sz="3200" dirty="0" smtClean="0"/>
              <a:t>Office of Contract Compliance has 1 monitor to visit each of these firms every 86 </a:t>
            </a:r>
            <a:r>
              <a:rPr lang="en-US" sz="3200" dirty="0" smtClean="0"/>
              <a:t>years</a:t>
            </a:r>
          </a:p>
          <a:p>
            <a:r>
              <a:rPr lang="en-US" dirty="0" smtClean="0"/>
              <a:t>EEOC: in 2012 99,412 formal complaints were filed with the agency: 254 were resolved (.25%)</a:t>
            </a:r>
            <a:endParaRPr lang="en-US"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SU LSER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PSU LSER3</Template>
  <TotalTime>385</TotalTime>
  <Words>827</Words>
  <Application>Microsoft Office PowerPoint</Application>
  <PresentationFormat>On-screen Show (4:3)</PresentationFormat>
  <Paragraphs>88</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PSU LSER3</vt:lpstr>
      <vt:lpstr>Quote regarding affirmation action from student paper</vt:lpstr>
      <vt:lpstr>Affirmative Action </vt:lpstr>
      <vt:lpstr>Perception vs. Empirical Evidence:   </vt:lpstr>
      <vt:lpstr>PowerPoint Presentation</vt:lpstr>
      <vt:lpstr>Not Just Dropouts</vt:lpstr>
      <vt:lpstr>Efforts to Uproot Disparities</vt:lpstr>
      <vt:lpstr>What are the three types of affirmative action?</vt:lpstr>
      <vt:lpstr>What about corporate practices?</vt:lpstr>
      <vt:lpstr>Affirmative Action Realities</vt:lpstr>
      <vt:lpstr>Example of How Affirmative Action Intended to Work </vt:lpstr>
      <vt:lpstr>End </vt:lpstr>
      <vt:lpstr>Effectiveness of Corporate Affirmative Action Plans</vt:lpstr>
      <vt:lpstr>Affirmative Action in public view</vt:lpstr>
      <vt:lpstr>PowerPoint Presentation</vt:lpstr>
      <vt:lpstr>PowerPoint Presentation</vt:lpstr>
    </vt:vector>
  </TitlesOfParts>
  <Company>Rutgers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Affirmative Action </dc:title>
  <dc:creator>jlugo</dc:creator>
  <cp:lastModifiedBy>Niki Dickerson VonLockette</cp:lastModifiedBy>
  <cp:revision>13</cp:revision>
  <dcterms:created xsi:type="dcterms:W3CDTF">2010-04-27T17:50:59Z</dcterms:created>
  <dcterms:modified xsi:type="dcterms:W3CDTF">2015-10-05T13:36:08Z</dcterms:modified>
</cp:coreProperties>
</file>